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9"/>
  </p:notesMasterIdLst>
  <p:handoutMasterIdLst>
    <p:handoutMasterId r:id="rId10"/>
  </p:handoutMasterIdLst>
  <p:sldIdLst>
    <p:sldId id="261" r:id="rId2"/>
    <p:sldId id="278" r:id="rId3"/>
    <p:sldId id="279" r:id="rId4"/>
    <p:sldId id="280" r:id="rId5"/>
    <p:sldId id="281" r:id="rId6"/>
    <p:sldId id="282" r:id="rId7"/>
    <p:sldId id="27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6" autoAdjust="0"/>
    <p:restoredTop sz="95588" autoAdjust="0"/>
  </p:normalViewPr>
  <p:slideViewPr>
    <p:cSldViewPr snapToGrid="0" showGuides="1">
      <p:cViewPr varScale="1">
        <p:scale>
          <a:sx n="84" d="100"/>
          <a:sy n="84" d="100"/>
        </p:scale>
        <p:origin x="200" y="944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07/09/2022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07/09/2022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10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1A63A-195F-4E5C-807F-EC3E378B62DA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righ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3916-CE1E-4939-B417-902161F0D6C0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  <a:br>
              <a:rPr lang="en-GB" dirty="0"/>
            </a:br>
            <a:br>
              <a:rPr lang="en-GB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2958-03A2-4F19-961A-7F5FB9224D6C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93520-C84B-4D2B-928A-908E06562600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A368-D880-47DA-A0D7-DBD567C71490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 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al bullet lis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AF43-1202-426F-86D9-1103B3A8C111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66C6-A1D4-4BB6-B61E-6364AC795043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Name, source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mirrored tex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A35EA-AC5E-4877-A18B-61505BAEB1C8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ing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478A3-87BB-4F17-9C03-F753FCD936D6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D152-D2BD-43FF-9B39-3177693EB010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EA612452-9420-4860-8BE2-68A6A50F390E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2507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>
                <a:solidFill>
                  <a:schemeClr val="tx1"/>
                </a:solidFill>
              </a:rPr>
              <a:t>User guide </a:t>
            </a:r>
            <a:r>
              <a:rPr lang="en-GB" sz="1800" dirty="0">
                <a:solidFill>
                  <a:schemeClr val="tx1"/>
                </a:solidFill>
              </a:rPr>
              <a:t>– delete before use</a:t>
            </a:r>
          </a:p>
        </p:txBody>
      </p:sp>
      <p:sp>
        <p:nvSpPr>
          <p:cNvPr id="46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7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PowerPoint templates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open PowerPoint on your UCPH computer, </a:t>
            </a:r>
            <a:r>
              <a:rPr lang="en-GB" sz="800" kern="1200" dirty="0">
                <a:solidFill>
                  <a:schemeClr val="tx1"/>
                </a:solidFill>
                <a:effectLst/>
                <a:latin typeface="Arial" charset="0"/>
                <a:ea typeface="Calibri" panose="020F0502020204030204" pitchFamily="34" charset="0"/>
                <a:cs typeface="Times New Roman" panose="02020603050405020304" pitchFamily="18" charset="0"/>
              </a:rPr>
              <a:t>PowerPoint opens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template in 4:3 format with an English UCPH logo.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click on the UCPH tab in the toolbar, click "Select Template" to choose between templates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Danish and English 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4:3 and 16:9 formats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"full" or "empty" versions (in the full version there is an example of each slide type in the left-hand window)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 well as an example slide with text in English.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you use a 'full' version, you must delete the slides you do not want to use.</a:t>
            </a: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 users and others can download PowerPoint templates at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www.designguide.ku.dk/ku/skabeloner/powerpoint/praesentationer/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Text Box 48"/>
          <p:cNvSpPr txBox="1">
            <a:spLocks noChangeArrowheads="1"/>
          </p:cNvSpPr>
          <p:nvPr userDrawn="1"/>
        </p:nvSpPr>
        <p:spPr bwMode="auto">
          <a:xfrm>
            <a:off x="2570384" y="3966227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your unit name (e.g. your department), page numbers and the date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Click on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 the top menu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Header and Footer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Fill in the fields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 all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if it is only to be used on a single 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information goes on the right-hand side of the page in the grey top bar.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5" y="5688880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new slide (2010 + 2013 and 2016 version) 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</p:txBody>
      </p:sp>
      <p:pic>
        <p:nvPicPr>
          <p:cNvPr id="49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896656"/>
            <a:ext cx="395416" cy="126627"/>
          </a:xfrm>
          <a:prstGeom prst="rect">
            <a:avLst/>
          </a:prstGeom>
        </p:spPr>
      </p:pic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2570384" y="2582327"/>
            <a:ext cx="162424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Replace slide type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the layout of your current slide.</a:t>
            </a:r>
          </a:p>
        </p:txBody>
      </p:sp>
      <p:sp>
        <p:nvSpPr>
          <p:cNvPr id="51" name="Text Box 48"/>
          <p:cNvSpPr txBox="1">
            <a:spLocks noChangeArrowheads="1"/>
          </p:cNvSpPr>
          <p:nvPr userDrawn="1"/>
        </p:nvSpPr>
        <p:spPr bwMode="auto">
          <a:xfrm>
            <a:off x="2570384" y="3315092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Font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uses the font Microsoft New Tai Lue in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Gridliness and Guides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see gridlines and guides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Click on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View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and/or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establish additional gridlines and 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Hover the mouse over an existing gridline and click on the line (coordinates of the line are displayed)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down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 key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while you move the location of the line (adds a new line).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Press Alt + F9 for a rapid display of gridlines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picture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On layouts with picture placeholders: Click the icon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text  ”Clik here to insert image” will not be visible in presentation mode.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find UCPH-images, which are adapted to and minimised to the 4:3 and 16:9 format via this link: </a:t>
            </a:r>
            <a:b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slide show-view to activate the link.</a:t>
            </a: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Image sizes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optimal picture sizes are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Save the images in 72 dpi and in "jpg medium quality"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Trimming pictures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Click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Crop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change the image focus/size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want to scale the picture, hold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button down while dragging in the image corners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picture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delete the picture and inserts a new, the picture may be in front of text and graphics. If this happens, you must select the image, right-click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994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Template colors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choose between a range of colors for backgrounds and graphs.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surface of which you want to change the color and then click on the paint can icon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Further information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See</a:t>
            </a:r>
            <a: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b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8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59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0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1" name="Text Box 48"/>
          <p:cNvSpPr txBox="1">
            <a:spLocks noChangeArrowheads="1"/>
          </p:cNvSpPr>
          <p:nvPr userDrawn="1"/>
        </p:nvSpPr>
        <p:spPr bwMode="auto">
          <a:xfrm>
            <a:off x="2570384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the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 Click on the top part of the button to create a slide identical to the one selected. Click on the bottom part of the button to see a selection of possible layout choices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271879" y="1743737"/>
            <a:ext cx="243186" cy="43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  <a:br>
              <a:rPr lang="en-GB" dirty="0"/>
            </a:br>
            <a:r>
              <a:rPr lang="en-GB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B8667F9C-DFC5-443F-A824-0B82CD2392C2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F595076C-D7DF-438D-8F3B-019473C5CBB5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1A8FE306-C2F6-4A57-9B1E-3808C70DCDF2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6EBD-A59D-4A63-8430-010EAF79E64E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title</a:t>
            </a:r>
            <a:endParaRPr lang="da-DK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text</a:t>
            </a:r>
            <a:endParaRPr lang="da-DK" dirty="0"/>
          </a:p>
          <a:p>
            <a:pPr lvl="1"/>
            <a:r>
              <a:rPr lang="da-DK" dirty="0"/>
              <a:t>2</a:t>
            </a:r>
          </a:p>
          <a:p>
            <a:pPr lvl="2"/>
            <a:r>
              <a:rPr lang="da-DK" dirty="0"/>
              <a:t>3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22039412-A1D7-4F56-B074-5441266AA9AA}" type="datetime1">
              <a:rPr lang="da-DK" smtClean="0"/>
              <a:t>07.09.2022</a:t>
            </a:fld>
            <a:endParaRPr lang="da-DK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94" y="96467"/>
            <a:ext cx="2332648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hyperlink" Target="http://www.teixeira-soft.com/bluescreen/wp-content/uploads/2016/03/proceed-delete-erase-hard-drive-error-funny-error-messages.jpg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Jon Sporring</a:t>
            </a:r>
          </a:p>
          <a:p>
            <a:r>
              <a:rPr lang="en-GB" dirty="0"/>
              <a:t>Department of Computer Science</a:t>
            </a:r>
          </a:p>
          <a:p>
            <a:r>
              <a:rPr lang="en-GB" dirty="0"/>
              <a:t>2022/09/02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87375" y="1020200"/>
            <a:ext cx="4946649" cy="1784200"/>
          </a:xfrm>
        </p:spPr>
        <p:txBody>
          <a:bodyPr/>
          <a:lstStyle/>
          <a:p>
            <a:r>
              <a:rPr lang="en-US" dirty="0" err="1"/>
              <a:t>Introduktion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Programmering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Problemløsning</a:t>
            </a:r>
            <a:r>
              <a:rPr lang="en-US" dirty="0"/>
              <a:t> (</a:t>
            </a:r>
            <a:r>
              <a:rPr lang="en-US" dirty="0" err="1"/>
              <a:t>PoP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3A5D2-2426-4AED-8EAE-579EFD31C46A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4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2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838200" y="663713"/>
            <a:ext cx="10515600" cy="102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Funktioner</a:t>
            </a:r>
            <a:r>
              <a:rPr lang="en-GB" dirty="0"/>
              <a:t>: tuple </a:t>
            </a:r>
            <a:r>
              <a:rPr lang="en-GB" dirty="0" err="1"/>
              <a:t>argumenter</a:t>
            </a:r>
            <a:endParaRPr lang="en-GB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C8623D9-71F3-FF4E-B5F4-3D89E6FA2AC9}"/>
              </a:ext>
            </a:extLst>
          </p:cNvPr>
          <p:cNvSpPr txBox="1">
            <a:spLocks/>
          </p:cNvSpPr>
          <p:nvPr/>
        </p:nvSpPr>
        <p:spPr>
          <a:xfrm>
            <a:off x="834780" y="1825625"/>
            <a:ext cx="5261219" cy="19428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&gt; let sum x y = x + y;;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sum: x: int -&gt; y: int -&gt; int</a:t>
            </a:r>
          </a:p>
          <a:p>
            <a:pPr marL="0" indent="0">
              <a:buNone/>
            </a:pPr>
            <a:r>
              <a:rPr lang="en-GB" dirty="0"/>
              <a:t>&gt; sum 3 4;;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it: int = 7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6C4CF69-68ED-7520-64F7-45269AE4CA28}"/>
              </a:ext>
            </a:extLst>
          </p:cNvPr>
          <p:cNvSpPr txBox="1">
            <a:spLocks/>
          </p:cNvSpPr>
          <p:nvPr/>
        </p:nvSpPr>
        <p:spPr>
          <a:xfrm>
            <a:off x="6898584" y="1825625"/>
            <a:ext cx="5261218" cy="19428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&gt; let sum (x, y) = x + y;;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sum: x: int * y: int -&gt; int</a:t>
            </a:r>
          </a:p>
          <a:p>
            <a:pPr marL="0" indent="0">
              <a:buNone/>
            </a:pPr>
            <a:r>
              <a:rPr lang="en-GB" dirty="0"/>
              <a:t>&gt; sum (3, 4);;</a:t>
            </a:r>
          </a:p>
          <a:p>
            <a:pPr marL="0" indent="0">
              <a:buNone/>
            </a:pPr>
            <a:r>
              <a:rPr lang="en-GB" dirty="0" err="1"/>
              <a:t>val</a:t>
            </a:r>
            <a:r>
              <a:rPr lang="en-GB" dirty="0"/>
              <a:t> it: int = 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E8CB46-4A95-AE0C-2541-A8967CF8CFA0}"/>
              </a:ext>
            </a:extLst>
          </p:cNvPr>
          <p:cNvSpPr/>
          <p:nvPr/>
        </p:nvSpPr>
        <p:spPr>
          <a:xfrm>
            <a:off x="2255520" y="2240280"/>
            <a:ext cx="822960" cy="47244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0945DA-93D0-A650-0B50-3313B98E977E}"/>
              </a:ext>
            </a:extLst>
          </p:cNvPr>
          <p:cNvSpPr/>
          <p:nvPr/>
        </p:nvSpPr>
        <p:spPr>
          <a:xfrm>
            <a:off x="3569580" y="2240280"/>
            <a:ext cx="822960" cy="47244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2CE86B-8379-A98A-3C5D-2A61DE0E9FA7}"/>
              </a:ext>
            </a:extLst>
          </p:cNvPr>
          <p:cNvSpPr/>
          <p:nvPr/>
        </p:nvSpPr>
        <p:spPr>
          <a:xfrm>
            <a:off x="8293980" y="2240280"/>
            <a:ext cx="1986332" cy="47244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1" name="Cloud 10">
            <a:extLst>
              <a:ext uri="{FF2B5EF4-FFF2-40B4-BE49-F238E27FC236}">
                <a16:creationId xmlns:a16="http://schemas.microsoft.com/office/drawing/2014/main" id="{8D22FEDA-E502-A643-B0C1-D2B9E8D0A1BA}"/>
              </a:ext>
            </a:extLst>
          </p:cNvPr>
          <p:cNvSpPr/>
          <p:nvPr/>
        </p:nvSpPr>
        <p:spPr>
          <a:xfrm>
            <a:off x="182880" y="4373880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B5EF8FA3-D600-930A-1DB7-608B68B35146}"/>
              </a:ext>
            </a:extLst>
          </p:cNvPr>
          <p:cNvSpPr/>
          <p:nvPr/>
        </p:nvSpPr>
        <p:spPr>
          <a:xfrm rot="18905940">
            <a:off x="1362222" y="4489851"/>
            <a:ext cx="1440000" cy="1440000"/>
          </a:xfrm>
          <a:prstGeom prst="arc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CA3B49-AE30-F82A-87E5-14EA23BA1367}"/>
              </a:ext>
            </a:extLst>
          </p:cNvPr>
          <p:cNvSpPr txBox="1"/>
          <p:nvPr/>
        </p:nvSpPr>
        <p:spPr>
          <a:xfrm>
            <a:off x="616779" y="5701398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EB85FC-14C9-FED6-C394-90CA6F0D617C}"/>
              </a:ext>
            </a:extLst>
          </p:cNvPr>
          <p:cNvSpPr txBox="1"/>
          <p:nvPr/>
        </p:nvSpPr>
        <p:spPr>
          <a:xfrm>
            <a:off x="1692531" y="4028905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K" dirty="0"/>
              <a:t>um x</a:t>
            </a:r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B574DC42-E41D-FC53-D883-EA2E6C90D4BF}"/>
              </a:ext>
            </a:extLst>
          </p:cNvPr>
          <p:cNvSpPr/>
          <p:nvPr/>
        </p:nvSpPr>
        <p:spPr>
          <a:xfrm>
            <a:off x="2703711" y="4395832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FE2EB659-0D4D-75FD-1DA9-2E5313A473BD}"/>
              </a:ext>
            </a:extLst>
          </p:cNvPr>
          <p:cNvSpPr/>
          <p:nvPr/>
        </p:nvSpPr>
        <p:spPr>
          <a:xfrm rot="18905940">
            <a:off x="3883053" y="4511803"/>
            <a:ext cx="1440000" cy="1440000"/>
          </a:xfrm>
          <a:prstGeom prst="arc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9EC4D6-AD7E-8987-2CE4-6D1658A7E04F}"/>
              </a:ext>
            </a:extLst>
          </p:cNvPr>
          <p:cNvSpPr txBox="1"/>
          <p:nvPr/>
        </p:nvSpPr>
        <p:spPr>
          <a:xfrm>
            <a:off x="3137610" y="572335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48E19C-AE9A-A769-93D0-17B93C8EFD37}"/>
              </a:ext>
            </a:extLst>
          </p:cNvPr>
          <p:cNvSpPr txBox="1"/>
          <p:nvPr/>
        </p:nvSpPr>
        <p:spPr>
          <a:xfrm>
            <a:off x="4121922" y="4050857"/>
            <a:ext cx="109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(s</a:t>
            </a:r>
            <a:r>
              <a:rPr lang="en-DK" dirty="0"/>
              <a:t>um x) y</a:t>
            </a:r>
          </a:p>
        </p:txBody>
      </p:sp>
      <p:sp>
        <p:nvSpPr>
          <p:cNvPr id="23" name="Cloud 22">
            <a:extLst>
              <a:ext uri="{FF2B5EF4-FFF2-40B4-BE49-F238E27FC236}">
                <a16:creationId xmlns:a16="http://schemas.microsoft.com/office/drawing/2014/main" id="{FA15857A-219E-9357-C265-FC0AE2D3C874}"/>
              </a:ext>
            </a:extLst>
          </p:cNvPr>
          <p:cNvSpPr/>
          <p:nvPr/>
        </p:nvSpPr>
        <p:spPr>
          <a:xfrm>
            <a:off x="5313391" y="4395831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3B6B38-97EF-5B21-5899-FC3E6A2502FB}"/>
              </a:ext>
            </a:extLst>
          </p:cNvPr>
          <p:cNvSpPr txBox="1"/>
          <p:nvPr/>
        </p:nvSpPr>
        <p:spPr>
          <a:xfrm>
            <a:off x="5747290" y="5723349"/>
            <a:ext cx="320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Z</a:t>
            </a:r>
          </a:p>
        </p:txBody>
      </p:sp>
      <p:sp>
        <p:nvSpPr>
          <p:cNvPr id="27" name="Left Bracket 26">
            <a:extLst>
              <a:ext uri="{FF2B5EF4-FFF2-40B4-BE49-F238E27FC236}">
                <a16:creationId xmlns:a16="http://schemas.microsoft.com/office/drawing/2014/main" id="{EB364D33-BF22-3813-1B45-F7206E7715CA}"/>
              </a:ext>
            </a:extLst>
          </p:cNvPr>
          <p:cNvSpPr/>
          <p:nvPr/>
        </p:nvSpPr>
        <p:spPr>
          <a:xfrm>
            <a:off x="2627511" y="4028904"/>
            <a:ext cx="222369" cy="2160000"/>
          </a:xfrm>
          <a:prstGeom prst="leftBracket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8" name="Right Bracket 27">
            <a:extLst>
              <a:ext uri="{FF2B5EF4-FFF2-40B4-BE49-F238E27FC236}">
                <a16:creationId xmlns:a16="http://schemas.microsoft.com/office/drawing/2014/main" id="{542BDCD8-9C4F-3141-0318-1F2533B8F9C6}"/>
              </a:ext>
            </a:extLst>
          </p:cNvPr>
          <p:cNvSpPr/>
          <p:nvPr/>
        </p:nvSpPr>
        <p:spPr>
          <a:xfrm>
            <a:off x="6278880" y="4028905"/>
            <a:ext cx="335280" cy="2160000"/>
          </a:xfrm>
          <a:prstGeom prst="rightBracket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9" name="Cloud 28">
            <a:extLst>
              <a:ext uri="{FF2B5EF4-FFF2-40B4-BE49-F238E27FC236}">
                <a16:creationId xmlns:a16="http://schemas.microsoft.com/office/drawing/2014/main" id="{656F6F05-2F84-E6F5-D186-49283CB8C806}"/>
              </a:ext>
            </a:extLst>
          </p:cNvPr>
          <p:cNvSpPr/>
          <p:nvPr/>
        </p:nvSpPr>
        <p:spPr>
          <a:xfrm>
            <a:off x="7362737" y="4249986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EF16C7B9-E25E-9AE5-8EA9-41C4D8304425}"/>
              </a:ext>
            </a:extLst>
          </p:cNvPr>
          <p:cNvSpPr/>
          <p:nvPr/>
        </p:nvSpPr>
        <p:spPr>
          <a:xfrm rot="18905940">
            <a:off x="8542079" y="4365957"/>
            <a:ext cx="1440000" cy="1440000"/>
          </a:xfrm>
          <a:prstGeom prst="arc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193BBE-9F50-E887-CB10-F46D9ED0FA85}"/>
              </a:ext>
            </a:extLst>
          </p:cNvPr>
          <p:cNvSpPr txBox="1"/>
          <p:nvPr/>
        </p:nvSpPr>
        <p:spPr>
          <a:xfrm>
            <a:off x="7674716" y="5577504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X*Y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581656-9CCE-9291-5444-E177C4D0DC80}"/>
              </a:ext>
            </a:extLst>
          </p:cNvPr>
          <p:cNvSpPr txBox="1"/>
          <p:nvPr/>
        </p:nvSpPr>
        <p:spPr>
          <a:xfrm>
            <a:off x="8872388" y="3905011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</a:t>
            </a:r>
            <a:r>
              <a:rPr lang="en-DK" dirty="0"/>
              <a:t>um (x, y)</a:t>
            </a:r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B1C28AF6-930C-7F4D-EB6C-B779543A4ECF}"/>
              </a:ext>
            </a:extLst>
          </p:cNvPr>
          <p:cNvSpPr/>
          <p:nvPr/>
        </p:nvSpPr>
        <p:spPr>
          <a:xfrm>
            <a:off x="9972417" y="4249985"/>
            <a:ext cx="1188720" cy="117348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9ACD9D-722C-FF4C-6456-E36A521531AF}"/>
              </a:ext>
            </a:extLst>
          </p:cNvPr>
          <p:cNvSpPr txBox="1"/>
          <p:nvPr/>
        </p:nvSpPr>
        <p:spPr>
          <a:xfrm>
            <a:off x="10406316" y="5577503"/>
            <a:ext cx="320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2614711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7" grpId="0" animBg="1"/>
      <p:bldP spid="11" grpId="0" animBg="1"/>
      <p:bldP spid="14" grpId="0" animBg="1"/>
      <p:bldP spid="15" grpId="0"/>
      <p:bldP spid="18" grpId="0"/>
      <p:bldP spid="19" grpId="0" animBg="1"/>
      <p:bldP spid="20" grpId="0" animBg="1"/>
      <p:bldP spid="21" grpId="0"/>
      <p:bldP spid="22" grpId="0"/>
      <p:bldP spid="23" grpId="0" animBg="1"/>
      <p:bldP spid="25" grpId="0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 animBg="1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3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838200" y="663713"/>
            <a:ext cx="10515600" cy="102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Brugerinput</a:t>
            </a:r>
            <a:r>
              <a:rPr lang="en-GB" dirty="0"/>
              <a:t>: </a:t>
            </a:r>
            <a:r>
              <a:rPr lang="en-GB" dirty="0" err="1"/>
              <a:t>Tastaturet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41A3B-4D19-6418-315A-F3BD99B8CFCE}"/>
              </a:ext>
            </a:extLst>
          </p:cNvPr>
          <p:cNvSpPr txBox="1">
            <a:spLocks/>
          </p:cNvSpPr>
          <p:nvPr/>
        </p:nvSpPr>
        <p:spPr>
          <a:xfrm>
            <a:off x="834780" y="1825624"/>
            <a:ext cx="6351631" cy="2102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&gt; let str = </a:t>
            </a:r>
            <a:r>
              <a:rPr lang="en-GB" dirty="0" err="1">
                <a:ea typeface="DejaVu Sans Book" panose="020B0603030804020204" pitchFamily="34" charset="0"/>
                <a:cs typeface="DejaVu Sans Book" panose="020B0603030804020204" pitchFamily="34" charset="0"/>
              </a:rPr>
              <a:t>System.Console.ReadLine</a:t>
            </a: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 ();;</a:t>
            </a:r>
          </a:p>
          <a:p>
            <a:pPr marL="0" indent="0">
              <a:buNone/>
            </a:pPr>
            <a:r>
              <a:rPr lang="en-GB" dirty="0" err="1">
                <a:ea typeface="DejaVu Sans Book" panose="020B0603030804020204" pitchFamily="34" charset="0"/>
                <a:cs typeface="DejaVu Sans Book" panose="020B0603030804020204" pitchFamily="34" charset="0"/>
              </a:rPr>
              <a:t>abcdefg</a:t>
            </a:r>
            <a:endParaRPr lang="en-GB" dirty="0">
              <a:ea typeface="DejaVu Sans Book" panose="020B0603030804020204" pitchFamily="34" charset="0"/>
              <a:cs typeface="DejaVu Sans Book" panose="020B0603030804020204" pitchFamily="34" charset="0"/>
            </a:endParaRPr>
          </a:p>
          <a:p>
            <a:pPr marL="0" indent="0">
              <a:buNone/>
            </a:pPr>
            <a:r>
              <a:rPr lang="en-GB" dirty="0" err="1">
                <a:ea typeface="DejaVu Sans Book" panose="020B0603030804020204" pitchFamily="34" charset="0"/>
                <a:cs typeface="DejaVu Sans Book" panose="020B0603030804020204" pitchFamily="34" charset="0"/>
              </a:rPr>
              <a:t>val</a:t>
            </a: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 str: string = "</a:t>
            </a:r>
            <a:r>
              <a:rPr lang="en-GB" dirty="0" err="1">
                <a:ea typeface="DejaVu Sans Book" panose="020B0603030804020204" pitchFamily="34" charset="0"/>
                <a:cs typeface="DejaVu Sans Book" panose="020B0603030804020204" pitchFamily="34" charset="0"/>
              </a:rPr>
              <a:t>abcdefg</a:t>
            </a:r>
            <a:r>
              <a:rPr lang="en-GB" dirty="0">
                <a:ea typeface="DejaVu Sans Book" panose="020B0603030804020204" pitchFamily="34" charset="0"/>
                <a:cs typeface="DejaVu Sans Book" panose="020B0603030804020204" pitchFamily="34" charset="0"/>
              </a:rPr>
              <a:t>"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B7B44E-80B2-4C00-4712-8B85B6107056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2419350" y="2680419"/>
            <a:ext cx="3676650" cy="18466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AA8A4A5-ADEE-C703-0C01-3BA1D7BAC0A3}"/>
              </a:ext>
            </a:extLst>
          </p:cNvPr>
          <p:cNvSpPr txBox="1"/>
          <p:nvPr/>
        </p:nvSpPr>
        <p:spPr>
          <a:xfrm>
            <a:off x="6096000" y="2680419"/>
            <a:ext cx="614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Brugeren taster og slutter med &lt;enter&gt;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F0EA4B1-F9F8-683F-3914-EB781AFC69B3}"/>
              </a:ext>
            </a:extLst>
          </p:cNvPr>
          <p:cNvCxnSpPr>
            <a:cxnSpLocks/>
            <a:stCxn id="15" idx="1"/>
            <a:endCxn id="3" idx="0"/>
          </p:cNvCxnSpPr>
          <p:nvPr/>
        </p:nvCxnSpPr>
        <p:spPr>
          <a:xfrm flipH="1">
            <a:off x="4010596" y="1132448"/>
            <a:ext cx="3821263" cy="69317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E389BBA-4680-F04C-11A3-A31287F3D8F8}"/>
              </a:ext>
            </a:extLst>
          </p:cNvPr>
          <p:cNvSpPr txBox="1"/>
          <p:nvPr/>
        </p:nvSpPr>
        <p:spPr>
          <a:xfrm>
            <a:off x="7831859" y="947782"/>
            <a:ext cx="2497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Bibliotek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biblitoek</a:t>
            </a:r>
            <a:endParaRPr lang="en-DK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DE00FC5-D4EC-5DB0-20AC-46B75ECE7892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2419350" y="3317877"/>
            <a:ext cx="3663312" cy="67503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2BB9748-A5D9-158A-D941-364EEE44A92F}"/>
              </a:ext>
            </a:extLst>
          </p:cNvPr>
          <p:cNvSpPr txBox="1"/>
          <p:nvPr/>
        </p:nvSpPr>
        <p:spPr>
          <a:xfrm>
            <a:off x="6082662" y="3808249"/>
            <a:ext cx="3537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Resultat er altid en tekst streng</a:t>
            </a:r>
          </a:p>
        </p:txBody>
      </p:sp>
    </p:spTree>
    <p:extLst>
      <p:ext uri="{BB962C8B-B14F-4D97-AF65-F5344CB8AC3E}">
        <p14:creationId xmlns:p14="http://schemas.microsoft.com/office/powerpoint/2010/main" val="699198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838200" y="663713"/>
            <a:ext cx="10515600" cy="102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Dette er </a:t>
            </a:r>
            <a:r>
              <a:rPr lang="en-GB" dirty="0" err="1"/>
              <a:t>ikke</a:t>
            </a:r>
            <a:r>
              <a:rPr lang="en-GB" dirty="0"/>
              <a:t> et </a:t>
            </a:r>
            <a:r>
              <a:rPr lang="en-GB" dirty="0" err="1"/>
              <a:t>tal</a:t>
            </a:r>
            <a:r>
              <a:rPr lang="en-GB" dirty="0"/>
              <a:t> “3”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41A3B-4D19-6418-315A-F3BD99B8CFCE}"/>
              </a:ext>
            </a:extLst>
          </p:cNvPr>
          <p:cNvSpPr txBox="1">
            <a:spLocks/>
          </p:cNvSpPr>
          <p:nvPr/>
        </p:nvSpPr>
        <p:spPr>
          <a:xfrm>
            <a:off x="1263405" y="1630254"/>
            <a:ext cx="4041629" cy="21024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&gt; let str = "3";;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str: string = "3"</a:t>
            </a:r>
            <a:br>
              <a:rPr lang="en-GB" sz="2400" dirty="0"/>
            </a:br>
            <a:endParaRPr lang="en-GB" sz="2400" dirty="0"/>
          </a:p>
          <a:p>
            <a:pPr marL="0" indent="0">
              <a:buNone/>
            </a:pPr>
            <a:r>
              <a:rPr lang="en-GB" sz="2400" dirty="0"/>
              <a:t>&gt; let a = 3;;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a: int = 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061A1EA-66B5-AA2F-15CB-7151D28588DB}"/>
              </a:ext>
            </a:extLst>
          </p:cNvPr>
          <p:cNvSpPr txBox="1"/>
          <p:nvPr/>
        </p:nvSpPr>
        <p:spPr>
          <a:xfrm>
            <a:off x="838200" y="3825581"/>
            <a:ext cx="2419252" cy="369332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lang="en-DK" dirty="0"/>
              <a:t>Konvertering (casting)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9612C76-991C-36A5-4550-E922E0EB01BE}"/>
              </a:ext>
            </a:extLst>
          </p:cNvPr>
          <p:cNvSpPr txBox="1">
            <a:spLocks/>
          </p:cNvSpPr>
          <p:nvPr/>
        </p:nvSpPr>
        <p:spPr>
          <a:xfrm>
            <a:off x="1269123" y="4287809"/>
            <a:ext cx="4035911" cy="2102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&gt; int ("3");;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it: int = 3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&gt; string (3);;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it: string = "3"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BBE07F-4BC1-4288-5514-EEF7297F5F2C}"/>
              </a:ext>
            </a:extLst>
          </p:cNvPr>
          <p:cNvSpPr txBox="1"/>
          <p:nvPr/>
        </p:nvSpPr>
        <p:spPr>
          <a:xfrm>
            <a:off x="838200" y="1228460"/>
            <a:ext cx="3889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Tallet 3 har mange repræsentationer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67988BA-9626-D288-F402-1C95A5EC5712}"/>
              </a:ext>
            </a:extLst>
          </p:cNvPr>
          <p:cNvCxnSpPr>
            <a:cxnSpLocks/>
          </p:cNvCxnSpPr>
          <p:nvPr/>
        </p:nvCxnSpPr>
        <p:spPr>
          <a:xfrm>
            <a:off x="5730239" y="1171498"/>
            <a:ext cx="1906" cy="529730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ACE3138-C23B-1B62-01A2-303D07568B5A}"/>
              </a:ext>
            </a:extLst>
          </p:cNvPr>
          <p:cNvSpPr txBox="1"/>
          <p:nvPr/>
        </p:nvSpPr>
        <p:spPr>
          <a:xfrm>
            <a:off x="6109851" y="1129442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Readline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55F94DE-2873-1D55-1EC9-6A3819788CB5}"/>
              </a:ext>
            </a:extLst>
          </p:cNvPr>
          <p:cNvSpPr txBox="1">
            <a:spLocks/>
          </p:cNvSpPr>
          <p:nvPr/>
        </p:nvSpPr>
        <p:spPr>
          <a:xfrm>
            <a:off x="6456862" y="1498774"/>
            <a:ext cx="5746574" cy="21024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&gt; let str = </a:t>
            </a:r>
            <a:r>
              <a:rPr lang="en-GB" sz="2400" dirty="0" err="1"/>
              <a:t>System.Console.ReadLine</a:t>
            </a:r>
            <a:r>
              <a:rPr lang="en-GB" sz="2400" dirty="0"/>
              <a:t> ()</a:t>
            </a:r>
          </a:p>
          <a:p>
            <a:pPr marL="0" indent="0">
              <a:buNone/>
            </a:pPr>
            <a:r>
              <a:rPr lang="en-GB" sz="2400" dirty="0"/>
              <a:t>- let a = int (str);;                 </a:t>
            </a:r>
          </a:p>
          <a:p>
            <a:pPr marL="0" indent="0">
              <a:buNone/>
            </a:pPr>
            <a:r>
              <a:rPr lang="en-GB" sz="2400" dirty="0"/>
              <a:t>24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str: string = "24"</a:t>
            </a:r>
          </a:p>
          <a:p>
            <a:pPr marL="0" indent="0">
              <a:buNone/>
            </a:pPr>
            <a:r>
              <a:rPr lang="en-GB" sz="2400" dirty="0" err="1"/>
              <a:t>val</a:t>
            </a:r>
            <a:r>
              <a:rPr lang="en-GB" sz="2400" dirty="0"/>
              <a:t> a: int = 24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AA92657-6A15-12DC-7878-C3B03BF5237F}"/>
              </a:ext>
            </a:extLst>
          </p:cNvPr>
          <p:cNvSpPr txBox="1">
            <a:spLocks/>
          </p:cNvSpPr>
          <p:nvPr/>
        </p:nvSpPr>
        <p:spPr>
          <a:xfrm>
            <a:off x="6456862" y="4372677"/>
            <a:ext cx="5735138" cy="602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dirty="0"/>
              <a:t>let a = int (</a:t>
            </a:r>
            <a:r>
              <a:rPr lang="en-GB" sz="2400" dirty="0" err="1"/>
              <a:t>System.Console.ReadLine</a:t>
            </a:r>
            <a:r>
              <a:rPr lang="en-GB" sz="2400" dirty="0"/>
              <a:t> ())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6E391AD-12DC-6161-1A20-435A8EC79716}"/>
              </a:ext>
            </a:extLst>
          </p:cNvPr>
          <p:cNvSpPr txBox="1"/>
          <p:nvPr/>
        </p:nvSpPr>
        <p:spPr>
          <a:xfrm>
            <a:off x="6109851" y="4003345"/>
            <a:ext cx="2852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Funktionssammensætning</a:t>
            </a:r>
          </a:p>
        </p:txBody>
      </p:sp>
    </p:spTree>
    <p:extLst>
      <p:ext uri="{BB962C8B-B14F-4D97-AF65-F5344CB8AC3E}">
        <p14:creationId xmlns:p14="http://schemas.microsoft.com/office/powerpoint/2010/main" val="1281701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" grpId="0"/>
      <p:bldP spid="17" grpId="0"/>
      <p:bldP spid="18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5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838200" y="663713"/>
            <a:ext cx="10515600" cy="1026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Design </a:t>
            </a:r>
            <a:r>
              <a:rPr lang="en-GB" dirty="0" err="1"/>
              <a:t>af</a:t>
            </a:r>
            <a:r>
              <a:rPr lang="en-GB" dirty="0"/>
              <a:t> dialog med </a:t>
            </a:r>
            <a:r>
              <a:rPr lang="en-GB" dirty="0" err="1"/>
              <a:t>brugeren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BBE07F-4BC1-4288-5514-EEF7297F5F2C}"/>
              </a:ext>
            </a:extLst>
          </p:cNvPr>
          <p:cNvSpPr txBox="1"/>
          <p:nvPr/>
        </p:nvSpPr>
        <p:spPr>
          <a:xfrm>
            <a:off x="838200" y="1627975"/>
            <a:ext cx="35235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En god dialog:</a:t>
            </a:r>
          </a:p>
          <a:p>
            <a:pPr marL="342900" indent="-342900">
              <a:buAutoNum type="arabicPeriod"/>
            </a:pPr>
            <a:r>
              <a:rPr lang="en-DK" dirty="0"/>
              <a:t>Giv relevant information</a:t>
            </a:r>
          </a:p>
          <a:p>
            <a:pPr marL="342900" indent="-342900">
              <a:buAutoNum type="arabicPeriod"/>
            </a:pPr>
            <a:r>
              <a:rPr lang="en-DK" dirty="0"/>
              <a:t>Stil mod minimalisme</a:t>
            </a:r>
          </a:p>
          <a:p>
            <a:pPr marL="342900" indent="-342900">
              <a:buAutoNum type="arabicPeriod"/>
            </a:pPr>
            <a:r>
              <a:rPr lang="en-DK" dirty="0"/>
              <a:t>Forbliv konsistent</a:t>
            </a:r>
          </a:p>
          <a:p>
            <a:pPr marL="342900" indent="-342900">
              <a:buAutoNum type="arabicPeriod"/>
            </a:pPr>
            <a:r>
              <a:rPr lang="en-DK" dirty="0"/>
              <a:t>Antag brugeren laver fejl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55F94DE-2873-1D55-1EC9-6A3819788CB5}"/>
              </a:ext>
            </a:extLst>
          </p:cNvPr>
          <p:cNvSpPr txBox="1">
            <a:spLocks/>
          </p:cNvSpPr>
          <p:nvPr/>
        </p:nvSpPr>
        <p:spPr>
          <a:xfrm>
            <a:off x="6096000" y="1314018"/>
            <a:ext cx="6096000" cy="41723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500" dirty="0" err="1"/>
              <a:t>printfn</a:t>
            </a:r>
            <a:r>
              <a:rPr lang="en-GB" sz="1500" dirty="0"/>
              <a:t> ”</a:t>
            </a:r>
            <a:r>
              <a:rPr lang="en-GB" sz="1500" dirty="0" err="1"/>
              <a:t>Antal</a:t>
            </a:r>
            <a:r>
              <a:rPr lang="en-GB" sz="1500" dirty="0"/>
              <a:t> </a:t>
            </a:r>
            <a:r>
              <a:rPr lang="en-GB" sz="1500" dirty="0" err="1"/>
              <a:t>indbyggere</a:t>
            </a:r>
            <a:r>
              <a:rPr lang="en-GB" sz="1500" dirty="0"/>
              <a:t>: </a:t>
            </a:r>
            <a:r>
              <a:rPr lang="en-GB" sz="1500" dirty="0" err="1"/>
              <a:t>Indtast</a:t>
            </a:r>
            <a:r>
              <a:rPr lang="en-GB" sz="1500" dirty="0"/>
              <a:t> et </a:t>
            </a:r>
            <a:r>
              <a:rPr lang="en-GB" sz="1500" dirty="0" err="1"/>
              <a:t>bynavn</a:t>
            </a:r>
            <a:r>
              <a:rPr lang="en-GB" sz="1500" dirty="0"/>
              <a:t>"</a:t>
            </a:r>
          </a:p>
          <a:p>
            <a:pPr marL="0" indent="0">
              <a:buNone/>
            </a:pPr>
            <a:r>
              <a:rPr lang="en-GB" sz="1500" dirty="0"/>
              <a:t>let by = </a:t>
            </a:r>
            <a:r>
              <a:rPr lang="en-GB" sz="1500" dirty="0" err="1"/>
              <a:t>System.Console.ReadLine</a:t>
            </a:r>
            <a:r>
              <a:rPr lang="en-GB" sz="1500" dirty="0"/>
              <a:t> ()</a:t>
            </a:r>
          </a:p>
          <a:p>
            <a:pPr marL="0" indent="0">
              <a:buNone/>
            </a:pPr>
            <a:r>
              <a:rPr lang="en-GB" sz="1500" dirty="0"/>
              <a:t>let </a:t>
            </a:r>
            <a:r>
              <a:rPr lang="en-GB" sz="1500" dirty="0" err="1"/>
              <a:t>antal</a:t>
            </a:r>
            <a:r>
              <a:rPr lang="en-GB" sz="1500" dirty="0"/>
              <a:t> = </a:t>
            </a:r>
          </a:p>
          <a:p>
            <a:pPr marL="0" indent="0">
              <a:buNone/>
            </a:pPr>
            <a:r>
              <a:rPr lang="en-GB" sz="1500" dirty="0"/>
              <a:t>  match by with</a:t>
            </a:r>
          </a:p>
          <a:p>
            <a:pPr marL="0" indent="0">
              <a:buNone/>
            </a:pPr>
            <a:r>
              <a:rPr lang="en-GB" sz="1500" dirty="0"/>
              <a:t>    "</a:t>
            </a:r>
            <a:r>
              <a:rPr lang="en-GB" sz="1500" dirty="0" err="1"/>
              <a:t>København</a:t>
            </a:r>
            <a:r>
              <a:rPr lang="en-GB" sz="1500" dirty="0"/>
              <a:t>" -&gt; 1345562</a:t>
            </a:r>
          </a:p>
          <a:p>
            <a:pPr marL="0" indent="0">
              <a:buNone/>
            </a:pPr>
            <a:r>
              <a:rPr lang="en-GB" sz="1500" dirty="0"/>
              <a:t>    | "Aarhus" -&gt; 285273</a:t>
            </a:r>
          </a:p>
          <a:p>
            <a:pPr marL="0" indent="0">
              <a:buNone/>
            </a:pPr>
            <a:r>
              <a:rPr lang="en-GB" sz="1500" dirty="0"/>
              <a:t>    | "Odense" -&gt; 180863</a:t>
            </a:r>
          </a:p>
          <a:p>
            <a:pPr marL="0" indent="0">
              <a:buNone/>
            </a:pPr>
            <a:r>
              <a:rPr lang="en-GB" sz="1500" dirty="0"/>
              <a:t>    | "Aalborg" -&gt; 119862</a:t>
            </a:r>
          </a:p>
          <a:p>
            <a:pPr marL="0" indent="0">
              <a:buNone/>
            </a:pPr>
            <a:r>
              <a:rPr lang="en-GB" sz="1500" dirty="0"/>
              <a:t>    | _ -&gt; -1</a:t>
            </a:r>
          </a:p>
          <a:p>
            <a:pPr marL="0" indent="0">
              <a:buNone/>
            </a:pPr>
            <a:r>
              <a:rPr lang="en-GB" sz="1500" dirty="0"/>
              <a:t>match </a:t>
            </a:r>
            <a:r>
              <a:rPr lang="en-GB" sz="1500" dirty="0" err="1"/>
              <a:t>antal</a:t>
            </a:r>
            <a:r>
              <a:rPr lang="en-GB" sz="1500" dirty="0"/>
              <a:t> with</a:t>
            </a:r>
          </a:p>
          <a:p>
            <a:pPr marL="0" indent="0">
              <a:buNone/>
            </a:pPr>
            <a:r>
              <a:rPr lang="en-GB" sz="1500" dirty="0"/>
              <a:t>  -1 -&gt; </a:t>
            </a:r>
            <a:r>
              <a:rPr lang="en-GB" sz="1500" dirty="0" err="1"/>
              <a:t>printfn</a:t>
            </a:r>
            <a:r>
              <a:rPr lang="en-GB" sz="1500" dirty="0"/>
              <a:t> "</a:t>
            </a:r>
            <a:r>
              <a:rPr lang="en-GB" sz="1500" dirty="0" err="1"/>
              <a:t>Kender</a:t>
            </a:r>
            <a:r>
              <a:rPr lang="en-GB" sz="1500" dirty="0"/>
              <a:t> </a:t>
            </a:r>
            <a:r>
              <a:rPr lang="en-GB" sz="1500" dirty="0" err="1"/>
              <a:t>ikke</a:t>
            </a:r>
            <a:r>
              <a:rPr lang="en-GB" sz="1500" dirty="0"/>
              <a:t> %A" by</a:t>
            </a:r>
          </a:p>
          <a:p>
            <a:pPr marL="0" indent="0">
              <a:buNone/>
            </a:pPr>
            <a:r>
              <a:rPr lang="en-GB" sz="1500" dirty="0"/>
              <a:t>  | _ -&gt; </a:t>
            </a:r>
            <a:r>
              <a:rPr lang="en-GB" sz="1500" dirty="0" err="1"/>
              <a:t>printfn</a:t>
            </a:r>
            <a:r>
              <a:rPr lang="en-GB" sz="1500" dirty="0"/>
              <a:t> "I %A </a:t>
            </a:r>
            <a:r>
              <a:rPr lang="en-GB" sz="1500" dirty="0" err="1"/>
              <a:t>bor</a:t>
            </a:r>
            <a:r>
              <a:rPr lang="en-GB" sz="1500" dirty="0"/>
              <a:t> der %A </a:t>
            </a:r>
            <a:r>
              <a:rPr lang="en-GB" sz="1500" dirty="0" err="1"/>
              <a:t>mennesker</a:t>
            </a:r>
            <a:r>
              <a:rPr lang="en-GB" sz="1500" dirty="0"/>
              <a:t> (</a:t>
            </a:r>
            <a:r>
              <a:rPr lang="en-GB" sz="1500" dirty="0" err="1"/>
              <a:t>wikipedia</a:t>
            </a:r>
            <a:r>
              <a:rPr lang="en-GB" sz="1500" dirty="0"/>
              <a:t>, 2022)" by </a:t>
            </a:r>
            <a:r>
              <a:rPr lang="en-GB" sz="1500" dirty="0" err="1"/>
              <a:t>antal</a:t>
            </a:r>
            <a:endParaRPr lang="en-GB" sz="1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995C99-2562-F681-CC23-4DCB8B81D3B7}"/>
              </a:ext>
            </a:extLst>
          </p:cNvPr>
          <p:cNvSpPr txBox="1"/>
          <p:nvPr/>
        </p:nvSpPr>
        <p:spPr>
          <a:xfrm>
            <a:off x="838200" y="4509466"/>
            <a:ext cx="4706521" cy="121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Eksempel:</a:t>
            </a:r>
          </a:p>
          <a:p>
            <a:pPr lvl="1"/>
            <a:r>
              <a:rPr lang="en-DK" dirty="0"/>
              <a:t>Lav et system, som kan svare på, hvor mange mennesker der på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København</a:t>
            </a:r>
            <a:r>
              <a:rPr lang="en-GB" dirty="0"/>
              <a:t>, Aarhus, Odense </a:t>
            </a:r>
            <a:r>
              <a:rPr lang="en-GB" dirty="0" err="1"/>
              <a:t>og</a:t>
            </a:r>
            <a:r>
              <a:rPr lang="en-GB" dirty="0"/>
              <a:t> Aalborg-</a:t>
            </a:r>
            <a:endParaRPr lang="en-DK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F956F0-BE32-FB45-40EC-E0049DF7054F}"/>
              </a:ext>
            </a:extLst>
          </p:cNvPr>
          <p:cNvSpPr txBox="1"/>
          <p:nvPr/>
        </p:nvSpPr>
        <p:spPr>
          <a:xfrm>
            <a:off x="6096000" y="5628873"/>
            <a:ext cx="53238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500" dirty="0"/>
              <a:t>% dotnet </a:t>
            </a:r>
            <a:r>
              <a:rPr lang="en-GB" sz="1500" dirty="0" err="1"/>
              <a:t>fsi</a:t>
            </a:r>
            <a:r>
              <a:rPr lang="en-GB" sz="1500" dirty="0"/>
              <a:t> </a:t>
            </a:r>
            <a:r>
              <a:rPr lang="en-GB" sz="1500" dirty="0" err="1"/>
              <a:t>byer.fsx</a:t>
            </a:r>
            <a:endParaRPr lang="en-GB" sz="1500" dirty="0"/>
          </a:p>
          <a:p>
            <a:r>
              <a:rPr lang="en-GB" sz="1500" dirty="0" err="1"/>
              <a:t>Antal</a:t>
            </a:r>
            <a:r>
              <a:rPr lang="en-GB" sz="1500" dirty="0"/>
              <a:t> </a:t>
            </a:r>
            <a:r>
              <a:rPr lang="en-GB" sz="1500" dirty="0" err="1"/>
              <a:t>indbyggere</a:t>
            </a:r>
            <a:r>
              <a:rPr lang="en-GB" sz="1500" dirty="0"/>
              <a:t>: </a:t>
            </a:r>
            <a:r>
              <a:rPr lang="en-GB" sz="1500" dirty="0" err="1"/>
              <a:t>Indtast</a:t>
            </a:r>
            <a:r>
              <a:rPr lang="en-GB" sz="1500" dirty="0"/>
              <a:t> et </a:t>
            </a:r>
            <a:r>
              <a:rPr lang="en-GB" sz="1500" dirty="0" err="1"/>
              <a:t>bynavn</a:t>
            </a:r>
            <a:endParaRPr lang="en-GB" sz="1500" dirty="0"/>
          </a:p>
          <a:p>
            <a:r>
              <a:rPr lang="en-GB" sz="1500" dirty="0" err="1"/>
              <a:t>København</a:t>
            </a:r>
            <a:endParaRPr lang="en-GB" sz="1500" dirty="0"/>
          </a:p>
          <a:p>
            <a:r>
              <a:rPr lang="en-GB" sz="1500" dirty="0"/>
              <a:t>I "</a:t>
            </a:r>
            <a:r>
              <a:rPr lang="en-GB" sz="1500" dirty="0" err="1"/>
              <a:t>København</a:t>
            </a:r>
            <a:r>
              <a:rPr lang="en-GB" sz="1500" dirty="0"/>
              <a:t>" </a:t>
            </a:r>
            <a:r>
              <a:rPr lang="en-GB" sz="1500" dirty="0" err="1"/>
              <a:t>bor</a:t>
            </a:r>
            <a:r>
              <a:rPr lang="en-GB" sz="1500" dirty="0"/>
              <a:t> der 1345562 </a:t>
            </a:r>
            <a:r>
              <a:rPr lang="en-GB" sz="1500" dirty="0" err="1"/>
              <a:t>mennesker</a:t>
            </a:r>
            <a:r>
              <a:rPr lang="en-GB" sz="1500" dirty="0"/>
              <a:t> (</a:t>
            </a:r>
            <a:r>
              <a:rPr lang="en-GB" sz="1500" dirty="0" err="1"/>
              <a:t>wikipedia</a:t>
            </a:r>
            <a:r>
              <a:rPr lang="en-GB" sz="1500" dirty="0"/>
              <a:t>, 2022)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EFB87F8-0C75-D3B5-CF80-D453E220A7BE}"/>
              </a:ext>
            </a:extLst>
          </p:cNvPr>
          <p:cNvCxnSpPr>
            <a:cxnSpLocks/>
          </p:cNvCxnSpPr>
          <p:nvPr/>
        </p:nvCxnSpPr>
        <p:spPr>
          <a:xfrm>
            <a:off x="5730239" y="1171498"/>
            <a:ext cx="1906" cy="529730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hlinkClick r:id="rId2"/>
            <a:extLst>
              <a:ext uri="{FF2B5EF4-FFF2-40B4-BE49-F238E27FC236}">
                <a16:creationId xmlns:a16="http://schemas.microsoft.com/office/drawing/2014/main" id="{CB846F20-83B0-202F-09E2-BAF71F731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80" y="1314018"/>
            <a:ext cx="5080000" cy="265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6CF20BA-17D0-626E-A345-F873FE5C63B9}"/>
              </a:ext>
            </a:extLst>
          </p:cNvPr>
          <p:cNvSpPr txBox="1"/>
          <p:nvPr/>
        </p:nvSpPr>
        <p:spPr>
          <a:xfrm>
            <a:off x="304888" y="4038836"/>
            <a:ext cx="558518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/>
              <a:t>http://</a:t>
            </a:r>
            <a:r>
              <a:rPr lang="en-GB" sz="700" dirty="0" err="1"/>
              <a:t>www.teixeira-soft.com</a:t>
            </a:r>
            <a:r>
              <a:rPr lang="en-GB" sz="700" dirty="0"/>
              <a:t>/bluescreen/</a:t>
            </a:r>
            <a:r>
              <a:rPr lang="en-GB" sz="700" dirty="0" err="1"/>
              <a:t>wp</a:t>
            </a:r>
            <a:r>
              <a:rPr lang="en-GB" sz="700" dirty="0"/>
              <a:t>-content/uploads/2016/03/proceed-delete-erase-hard-drive-error-funny-error-</a:t>
            </a:r>
            <a:r>
              <a:rPr lang="en-GB" sz="700" dirty="0" err="1"/>
              <a:t>messages.jpg</a:t>
            </a:r>
            <a:endParaRPr lang="en-DK" sz="700" dirty="0"/>
          </a:p>
        </p:txBody>
      </p:sp>
    </p:spTree>
    <p:extLst>
      <p:ext uri="{BB962C8B-B14F-4D97-AF65-F5344CB8AC3E}">
        <p14:creationId xmlns:p14="http://schemas.microsoft.com/office/powerpoint/2010/main" val="2422234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8" grpId="0"/>
      <p:bldP spid="9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1035">
            <a:extLst>
              <a:ext uri="{FF2B5EF4-FFF2-40B4-BE49-F238E27FC236}">
                <a16:creationId xmlns:a16="http://schemas.microsoft.com/office/drawing/2014/main" id="{7C044799-7075-50CE-5AAC-08DFA54E4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1854" y="85745"/>
            <a:ext cx="10186817" cy="741224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DFD95-F265-B54F-B5C0-DA31F91AC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FF115-C2E9-B443-A0C5-E9680A4D6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6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763E18-C86B-3B49-B6E0-75804501FB22}"/>
              </a:ext>
            </a:extLst>
          </p:cNvPr>
          <p:cNvSpPr txBox="1">
            <a:spLocks/>
          </p:cNvSpPr>
          <p:nvPr/>
        </p:nvSpPr>
        <p:spPr>
          <a:xfrm>
            <a:off x="334852" y="663713"/>
            <a:ext cx="2665926" cy="68856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Dialogløkke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67CC8D-0824-0C2F-6059-89B30E1F8AC7}"/>
              </a:ext>
            </a:extLst>
          </p:cNvPr>
          <p:cNvSpPr txBox="1"/>
          <p:nvPr/>
        </p:nvSpPr>
        <p:spPr>
          <a:xfrm>
            <a:off x="101691" y="2317250"/>
            <a:ext cx="28360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Valg: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R</a:t>
            </a:r>
            <a:r>
              <a:rPr lang="en-DK" dirty="0"/>
              <a:t>ekursion eller while</a:t>
            </a:r>
          </a:p>
          <a:p>
            <a:pPr marL="342900" indent="-342900">
              <a:buFont typeface="+mj-lt"/>
              <a:buAutoNum type="arabicPeriod"/>
            </a:pPr>
            <a:r>
              <a:rPr lang="en-DK" dirty="0"/>
              <a:t>Hjælpefunktion eller ej</a:t>
            </a:r>
          </a:p>
          <a:p>
            <a:pPr marL="342900" indent="-342900">
              <a:buFont typeface="+mj-lt"/>
              <a:buAutoNum type="arabicPeriod"/>
            </a:pPr>
            <a:r>
              <a:rPr lang="en-DK" dirty="0"/>
              <a:t>Afslutningsbesked</a:t>
            </a:r>
          </a:p>
          <a:p>
            <a:pPr marL="342900" indent="-342900">
              <a:buFont typeface="+mj-lt"/>
              <a:buAutoNum type="arabicPeriod"/>
            </a:pPr>
            <a:r>
              <a:rPr lang="en-DK" dirty="0"/>
              <a:t>Et eller flere printfn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C3B4D27-9BA8-9DAB-8625-0A7A63E0D373}"/>
              </a:ext>
            </a:extLst>
          </p:cNvPr>
          <p:cNvCxnSpPr>
            <a:cxnSpLocks/>
          </p:cNvCxnSpPr>
          <p:nvPr/>
        </p:nvCxnSpPr>
        <p:spPr>
          <a:xfrm flipV="1">
            <a:off x="2808641" y="1839567"/>
            <a:ext cx="1976719" cy="891647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93A882B-B060-1FBD-16D9-02A67B2706C3}"/>
              </a:ext>
            </a:extLst>
          </p:cNvPr>
          <p:cNvCxnSpPr>
            <a:cxnSpLocks/>
          </p:cNvCxnSpPr>
          <p:nvPr/>
        </p:nvCxnSpPr>
        <p:spPr>
          <a:xfrm>
            <a:off x="2808641" y="2731214"/>
            <a:ext cx="2514426" cy="2989685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02121F-DB66-605A-4880-9E840F1160A2}"/>
              </a:ext>
            </a:extLst>
          </p:cNvPr>
          <p:cNvCxnSpPr>
            <a:cxnSpLocks/>
          </p:cNvCxnSpPr>
          <p:nvPr/>
        </p:nvCxnSpPr>
        <p:spPr>
          <a:xfrm flipV="1">
            <a:off x="3000778" y="2105095"/>
            <a:ext cx="1951313" cy="950819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6A5B94E-62E1-4C1E-30E0-DB46857E9C8F}"/>
              </a:ext>
            </a:extLst>
          </p:cNvPr>
          <p:cNvCxnSpPr>
            <a:cxnSpLocks/>
          </p:cNvCxnSpPr>
          <p:nvPr/>
        </p:nvCxnSpPr>
        <p:spPr>
          <a:xfrm>
            <a:off x="2552163" y="3296495"/>
            <a:ext cx="2702628" cy="635152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19C9C29-F669-4B4F-7EA0-104F78D5CC40}"/>
              </a:ext>
            </a:extLst>
          </p:cNvPr>
          <p:cNvCxnSpPr>
            <a:cxnSpLocks/>
          </p:cNvCxnSpPr>
          <p:nvPr/>
        </p:nvCxnSpPr>
        <p:spPr>
          <a:xfrm>
            <a:off x="2552163" y="3296495"/>
            <a:ext cx="2399928" cy="1188541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27B57A1-F042-D82C-6BFC-8F73700BE025}"/>
              </a:ext>
            </a:extLst>
          </p:cNvPr>
          <p:cNvCxnSpPr>
            <a:cxnSpLocks/>
          </p:cNvCxnSpPr>
          <p:nvPr/>
        </p:nvCxnSpPr>
        <p:spPr>
          <a:xfrm flipV="1">
            <a:off x="2641910" y="3055914"/>
            <a:ext cx="2765281" cy="572987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6DC27DB-5162-0AD6-7777-3B1104BACD07}"/>
              </a:ext>
            </a:extLst>
          </p:cNvPr>
          <p:cNvCxnSpPr>
            <a:cxnSpLocks/>
          </p:cNvCxnSpPr>
          <p:nvPr/>
        </p:nvCxnSpPr>
        <p:spPr>
          <a:xfrm>
            <a:off x="2641910" y="3614071"/>
            <a:ext cx="2672572" cy="1850210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906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AE8D-F59D-8541-85CF-B19407BC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Spørgetime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3E5C6-5961-F944-BDD7-19A9270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5303B-76E2-F542-9698-68C289C9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2825014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ENG_small.potx" id="{A3DD7A52-1208-4A6C-8744-F59945AA7F28}" vid="{9B86432B-FA9E-4F83-8547-14BF57C0A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482</Words>
  <Application>Microsoft Macintosh PowerPoint</Application>
  <PresentationFormat>Widescreen</PresentationFormat>
  <Paragraphs>95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Microsoft New Tai Lue</vt:lpstr>
      <vt:lpstr>Brugerdefineret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Spørgetime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 Sporring</dc:creator>
  <cp:lastModifiedBy/>
  <cp:revision>1</cp:revision>
  <cp:lastPrinted>2020-08-30T17:31:18Z</cp:lastPrinted>
  <dcterms:created xsi:type="dcterms:W3CDTF">2020-05-18T14:26:00Z</dcterms:created>
  <dcterms:modified xsi:type="dcterms:W3CDTF">2022-09-07T14:12:47Z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a2630e2-1ac5-455e-8217-0156b1936a76_Enabled">
    <vt:lpwstr>true</vt:lpwstr>
  </property>
  <property fmtid="{D5CDD505-2E9C-101B-9397-08002B2CF9AE}" pid="3" name="MSIP_Label_6a2630e2-1ac5-455e-8217-0156b1936a76_SetDate">
    <vt:lpwstr>2022-09-02T13:39:01Z</vt:lpwstr>
  </property>
  <property fmtid="{D5CDD505-2E9C-101B-9397-08002B2CF9AE}" pid="4" name="MSIP_Label_6a2630e2-1ac5-455e-8217-0156b1936a76_Method">
    <vt:lpwstr>Standard</vt:lpwstr>
  </property>
  <property fmtid="{D5CDD505-2E9C-101B-9397-08002B2CF9AE}" pid="5" name="MSIP_Label_6a2630e2-1ac5-455e-8217-0156b1936a76_Name">
    <vt:lpwstr>Notclass</vt:lpwstr>
  </property>
  <property fmtid="{D5CDD505-2E9C-101B-9397-08002B2CF9AE}" pid="6" name="MSIP_Label_6a2630e2-1ac5-455e-8217-0156b1936a76_SiteId">
    <vt:lpwstr>a3927f91-cda1-4696-af89-8c9f1ceffa91</vt:lpwstr>
  </property>
  <property fmtid="{D5CDD505-2E9C-101B-9397-08002B2CF9AE}" pid="7" name="MSIP_Label_6a2630e2-1ac5-455e-8217-0156b1936a76_ActionId">
    <vt:lpwstr>fa4b2127-0720-443e-aa71-e4a1b7fea635</vt:lpwstr>
  </property>
  <property fmtid="{D5CDD505-2E9C-101B-9397-08002B2CF9AE}" pid="8" name="MSIP_Label_6a2630e2-1ac5-455e-8217-0156b1936a76_ContentBits">
    <vt:lpwstr>0</vt:lpwstr>
  </property>
</Properties>
</file>

<file path=docProps/thumbnail.jpeg>
</file>